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oppins Light"/>
      <p:regular r:id="rId17"/>
    </p:embeddedFont>
    <p:embeddedFont>
      <p:font typeface="Poppins Light"/>
      <p:regular r:id="rId18"/>
    </p:embeddedFont>
    <p:embeddedFont>
      <p:font typeface="Poppins Light"/>
      <p:regular r:id="rId19"/>
    </p:embeddedFont>
    <p:embeddedFont>
      <p:font typeface="Poppins Light"/>
      <p:regular r:id="rId20"/>
    </p:embeddedFont>
    <p:embeddedFont>
      <p:font typeface="Roboto Light"/>
      <p:regular r:id="rId21"/>
    </p:embeddedFont>
    <p:embeddedFont>
      <p:font typeface="Roboto Light"/>
      <p:regular r:id="rId22"/>
    </p:embeddedFont>
    <p:embeddedFont>
      <p:font typeface="Roboto Light"/>
      <p:regular r:id="rId23"/>
    </p:embeddedFont>
    <p:embeddedFont>
      <p:font typeface="Roboto Ligh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0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Exploring Amines &amp; Diazonium Salts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Unveiling the structure, properties, and synthesis of these vital organic compounds.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569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CONCLUSION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793790" y="153804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Key Takeaways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793790" y="2586990"/>
            <a:ext cx="3664744" cy="2773799"/>
          </a:xfrm>
          <a:prstGeom prst="roundRect">
            <a:avLst>
              <a:gd name="adj" fmla="val 343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28214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Amines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3311843"/>
            <a:ext cx="319587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Derivatives of ammonia with pyramidal structure, classified by hydrogen replacement. They are basic due to nitrogen's unshared electron pair.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348" y="2586990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782" y="28214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Reactivity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9782" y="3311843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Influenced by the number of hydrogen atoms on nitrogen, allowing for distinction between primary, secondary, and tertiary amines.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587603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8224" y="58220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Diazonium Salts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8224" y="6312456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Crucial intermediates for synthesizing various aromatic compounds and azo dyes through displacement and coupling reactions.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778" y="549593"/>
            <a:ext cx="249555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UNIT OBJECTIVES</a:t>
            </a:r>
            <a:endParaRPr lang="en-US" sz="1950" dirty="0"/>
          </a:p>
        </p:txBody>
      </p:sp>
      <p:sp>
        <p:nvSpPr>
          <p:cNvPr id="3" name="Text 1"/>
          <p:cNvSpPr/>
          <p:nvPr/>
        </p:nvSpPr>
        <p:spPr>
          <a:xfrm>
            <a:off x="698778" y="1061085"/>
            <a:ext cx="4991219" cy="623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What You'll Learn</a:t>
            </a:r>
            <a:endParaRPr lang="en-US" sz="3900" dirty="0"/>
          </a:p>
        </p:txBody>
      </p:sp>
      <p:sp>
        <p:nvSpPr>
          <p:cNvPr id="4" name="Shape 2"/>
          <p:cNvSpPr/>
          <p:nvPr/>
        </p:nvSpPr>
        <p:spPr>
          <a:xfrm>
            <a:off x="698778" y="1984415"/>
            <a:ext cx="449104" cy="449104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3609" y="2021800"/>
            <a:ext cx="299442" cy="374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4"/>
          <p:cNvSpPr/>
          <p:nvPr/>
        </p:nvSpPr>
        <p:spPr>
          <a:xfrm>
            <a:off x="1347430" y="2052995"/>
            <a:ext cx="249555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Understand Amines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1347430" y="2484715"/>
            <a:ext cx="1258419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Describe their pyramidal structure and classification.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698778" y="3203377"/>
            <a:ext cx="449104" cy="449104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73609" y="3240762"/>
            <a:ext cx="299442" cy="374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1347430" y="3271957"/>
            <a:ext cx="249555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Nomenclature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1347430" y="3703677"/>
            <a:ext cx="1258419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Learn common and IUPAC naming conventions.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698778" y="4422338"/>
            <a:ext cx="449104" cy="449104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73609" y="4459724"/>
            <a:ext cx="299442" cy="374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2"/>
          <p:cNvSpPr/>
          <p:nvPr/>
        </p:nvSpPr>
        <p:spPr>
          <a:xfrm>
            <a:off x="1347430" y="4490918"/>
            <a:ext cx="2996208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Preparation &amp; Properties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1347430" y="4922639"/>
            <a:ext cx="1258419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Explore key synthesis methods and chemical characteristics.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698778" y="5641300"/>
            <a:ext cx="449104" cy="449104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73609" y="5678686"/>
            <a:ext cx="299442" cy="374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6"/>
          <p:cNvSpPr/>
          <p:nvPr/>
        </p:nvSpPr>
        <p:spPr>
          <a:xfrm>
            <a:off x="1347430" y="5709880"/>
            <a:ext cx="249555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Distinguish Amines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1347430" y="6141601"/>
            <a:ext cx="1258419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Differentiate between primary, secondary, and tertiary types.</a:t>
            </a:r>
            <a:endParaRPr lang="en-US" sz="1550" dirty="0"/>
          </a:p>
        </p:txBody>
      </p:sp>
      <p:sp>
        <p:nvSpPr>
          <p:cNvPr id="20" name="Shape 18"/>
          <p:cNvSpPr/>
          <p:nvPr/>
        </p:nvSpPr>
        <p:spPr>
          <a:xfrm>
            <a:off x="698778" y="6860262"/>
            <a:ext cx="449104" cy="449104"/>
          </a:xfrm>
          <a:prstGeom prst="roundRect">
            <a:avLst>
              <a:gd name="adj" fmla="val 18671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73609" y="6897648"/>
            <a:ext cx="299442" cy="374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50"/>
              </a:lnSpc>
              <a:buNone/>
            </a:pPr>
            <a:r>
              <a:rPr lang="en-US" sz="23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5</a:t>
            </a:r>
            <a:endParaRPr lang="en-US" sz="2350" dirty="0"/>
          </a:p>
        </p:txBody>
      </p:sp>
      <p:sp>
        <p:nvSpPr>
          <p:cNvPr id="22" name="Text 20"/>
          <p:cNvSpPr/>
          <p:nvPr/>
        </p:nvSpPr>
        <p:spPr>
          <a:xfrm>
            <a:off x="1347430" y="6928842"/>
            <a:ext cx="249555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Diazonium Salts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1347430" y="7360563"/>
            <a:ext cx="1258419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Discover their preparation and role in aromatic synthesis.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88864"/>
            <a:ext cx="35453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INTRODUCTION TO AMINES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970008"/>
            <a:ext cx="83237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Amines: Ammonia Derivatives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3223022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Amines are organic compounds formed by replacing one or more hydrogen atoms of ammonia (NH₃) with alkyl or aryl groups.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133951" y="4566880"/>
            <a:ext cx="590454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"The chief commercial use of amines is as intermediates in the synthesis of medicines and fibres."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93790" y="4566880"/>
            <a:ext cx="30480" cy="725805"/>
          </a:xfrm>
          <a:prstGeom prst="rect">
            <a:avLst/>
          </a:prstGeom>
          <a:solidFill>
            <a:srgbClr val="F2F2F3"/>
          </a:solidFill>
          <a:ln/>
        </p:spPr>
      </p:sp>
      <p:sp>
        <p:nvSpPr>
          <p:cNvPr id="7" name="Text 5"/>
          <p:cNvSpPr/>
          <p:nvPr/>
        </p:nvSpPr>
        <p:spPr>
          <a:xfrm>
            <a:off x="793790" y="554783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They are found in nature in proteins, vitamins, alkaloids, and hormones, and are crucial in synthetic materials like polymers, dyes, and drugs.</a:t>
            </a:r>
            <a:endParaRPr lang="en-US" sz="17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521" y="3274100"/>
            <a:ext cx="2560320" cy="19278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599521" y="5457111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Biologically active compounds like adrenaline and ephedrine contain secondary amino groups, while Novocain (anesthetic) and Benadryl (antihistamine) contain amino groups.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394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AMINE STRUCTURE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2120622"/>
            <a:ext cx="57848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Pyramidal Geometry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337363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Similar to ammonia, the nitrogen atom in amines is trivalent and possesses an unshared pair of electrons.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0351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Nitrogen orbitals in amines are sp³ hybridized, resulting in a pyramidal geometry.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33392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unshared electron pair causes the C–N–E angle (where E is C or H) to be less than 109.5°, for example, 108° in trimethylamine.</a:t>
            </a:r>
            <a:endParaRPr lang="en-US" sz="175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521" y="3424714"/>
            <a:ext cx="2727960" cy="208026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599521" y="576012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unique structure influences their reactivity and basic properties.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09926"/>
            <a:ext cx="30522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AMINE CLASSIFICATION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891070"/>
            <a:ext cx="77466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Primary, Secondary, Tertiary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29400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Amines are classified based on the number of hydrogen atoms replaced by alkyl or aryl groups in the ammonia molecule.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898225"/>
            <a:ext cx="4196358" cy="2403396"/>
          </a:xfrm>
          <a:prstGeom prst="roundRect">
            <a:avLst>
              <a:gd name="adj" fmla="val 6087"/>
            </a:avLst>
          </a:prstGeom>
          <a:solidFill>
            <a:srgbClr val="050505"/>
          </a:solidFill>
          <a:ln/>
        </p:spPr>
      </p:sp>
      <p:sp>
        <p:nvSpPr>
          <p:cNvPr id="6" name="Shape 4"/>
          <p:cNvSpPr/>
          <p:nvPr/>
        </p:nvSpPr>
        <p:spPr>
          <a:xfrm>
            <a:off x="793790" y="3867745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7" name="Shape 5"/>
          <p:cNvSpPr/>
          <p:nvPr/>
        </p:nvSpPr>
        <p:spPr>
          <a:xfrm>
            <a:off x="2551688" y="3558064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2F2F3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5761" y="3728204"/>
            <a:ext cx="272177" cy="34016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51084" y="44652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Primary (1°)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51084" y="4955619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One hydrogen atom of ammonia is replaced (RNH₂ or ArNH₂).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216962" y="3898225"/>
            <a:ext cx="4196358" cy="2403396"/>
          </a:xfrm>
          <a:prstGeom prst="roundRect">
            <a:avLst>
              <a:gd name="adj" fmla="val 6087"/>
            </a:avLst>
          </a:prstGeom>
          <a:solidFill>
            <a:srgbClr val="050505"/>
          </a:solidFill>
          <a:ln/>
        </p:spPr>
      </p:sp>
      <p:sp>
        <p:nvSpPr>
          <p:cNvPr id="12" name="Shape 9"/>
          <p:cNvSpPr/>
          <p:nvPr/>
        </p:nvSpPr>
        <p:spPr>
          <a:xfrm>
            <a:off x="5216962" y="3867745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13" name="Shape 10"/>
          <p:cNvSpPr/>
          <p:nvPr/>
        </p:nvSpPr>
        <p:spPr>
          <a:xfrm>
            <a:off x="6974860" y="3558064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2F2F3"/>
          </a:solidFill>
          <a:ln/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933" y="3728204"/>
            <a:ext cx="272177" cy="34016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474256" y="44652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Secondary (2°)</a:t>
            </a:r>
            <a:endParaRPr lang="en-US" sz="2200" dirty="0"/>
          </a:p>
        </p:txBody>
      </p:sp>
      <p:sp>
        <p:nvSpPr>
          <p:cNvPr id="16" name="Text 12"/>
          <p:cNvSpPr/>
          <p:nvPr/>
        </p:nvSpPr>
        <p:spPr>
          <a:xfrm>
            <a:off x="5474256" y="4955619"/>
            <a:ext cx="36817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Two hydrogen atoms of ammonia, or one from a primary amine, are replaced (R-NHR').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9640133" y="3898225"/>
            <a:ext cx="4196358" cy="2403396"/>
          </a:xfrm>
          <a:prstGeom prst="roundRect">
            <a:avLst>
              <a:gd name="adj" fmla="val 6087"/>
            </a:avLst>
          </a:prstGeom>
          <a:solidFill>
            <a:srgbClr val="050505"/>
          </a:solidFill>
          <a:ln/>
        </p:spPr>
      </p:sp>
      <p:sp>
        <p:nvSpPr>
          <p:cNvPr id="18" name="Shape 14"/>
          <p:cNvSpPr/>
          <p:nvPr/>
        </p:nvSpPr>
        <p:spPr>
          <a:xfrm>
            <a:off x="9640133" y="3867745"/>
            <a:ext cx="4196358" cy="121920"/>
          </a:xfrm>
          <a:prstGeom prst="roundRect">
            <a:avLst>
              <a:gd name="adj" fmla="val 78139"/>
            </a:avLst>
          </a:prstGeom>
          <a:solidFill>
            <a:srgbClr val="F2F2F3"/>
          </a:solidFill>
          <a:ln/>
        </p:spPr>
      </p:sp>
      <p:sp>
        <p:nvSpPr>
          <p:cNvPr id="19" name="Shape 15"/>
          <p:cNvSpPr/>
          <p:nvPr/>
        </p:nvSpPr>
        <p:spPr>
          <a:xfrm>
            <a:off x="11398032" y="3558064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2F2F3"/>
          </a:solidFill>
          <a:ln/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105" y="3728204"/>
            <a:ext cx="272177" cy="34016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9897427" y="44652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Tertiary (3°)</a:t>
            </a:r>
            <a:endParaRPr lang="en-US" sz="2200" dirty="0"/>
          </a:p>
        </p:txBody>
      </p:sp>
      <p:sp>
        <p:nvSpPr>
          <p:cNvPr id="22" name="Text 17"/>
          <p:cNvSpPr/>
          <p:nvPr/>
        </p:nvSpPr>
        <p:spPr>
          <a:xfrm>
            <a:off x="9897427" y="4955619"/>
            <a:ext cx="36817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All three hydrogen atoms of ammonia are replaced (R₃N).</a:t>
            </a:r>
            <a:endParaRPr lang="en-US" sz="1750" dirty="0"/>
          </a:p>
        </p:txBody>
      </p:sp>
      <p:sp>
        <p:nvSpPr>
          <p:cNvPr id="23" name="Text 18"/>
          <p:cNvSpPr/>
          <p:nvPr/>
        </p:nvSpPr>
        <p:spPr>
          <a:xfrm>
            <a:off x="793790" y="655677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Amines are 'simple' if all groups are the same, and 'mixed' if they are different.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73386"/>
            <a:ext cx="30621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AMINE NOMENCLATURE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954530"/>
            <a:ext cx="59033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Naming Conventions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300347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Amines are named using both common and IUPAC systems, with specific rules for alkyl and aryl groups.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621524"/>
            <a:ext cx="13042821" cy="2616518"/>
          </a:xfrm>
          <a:prstGeom prst="roundRect">
            <a:avLst>
              <a:gd name="adj" fmla="val 3641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01410" y="362914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028343" y="3772852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CH₃-CH₂-NH₂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4940379" y="3772852"/>
            <a:ext cx="409836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Ethylamine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99997" y="3772852"/>
            <a:ext cx="41021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Ethanamine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801410" y="427946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343" y="4423172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CH₃-NH-CH₂CH₃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4940379" y="4423172"/>
            <a:ext cx="409836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Ethylmethylamine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499997" y="4423172"/>
            <a:ext cx="41021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N-Methylethanamine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801410" y="4929783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028343" y="5073491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(CH₃)₃N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4940379" y="5073491"/>
            <a:ext cx="409836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Trimethylamine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9499997" y="5073491"/>
            <a:ext cx="41021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N,N-Dimethylmethanamine</a:t>
            </a:r>
            <a:endParaRPr lang="en-US" sz="1750" dirty="0"/>
          </a:p>
        </p:txBody>
      </p:sp>
      <p:sp>
        <p:nvSpPr>
          <p:cNvPr id="18" name="Shape 16"/>
          <p:cNvSpPr/>
          <p:nvPr/>
        </p:nvSpPr>
        <p:spPr>
          <a:xfrm>
            <a:off x="801410" y="5580102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1028343" y="5723811"/>
            <a:ext cx="3450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C₆H₅NH₂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4940379" y="5723811"/>
            <a:ext cx="409836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Aniline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9499997" y="5723811"/>
            <a:ext cx="41021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Benzenamine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793790" y="64931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'N' locant is used for substituents on the nitrogen atom in secondary and tertiary amines.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6621" y="460891"/>
            <a:ext cx="2095381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AMINE SYNTHESIS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86621" y="890349"/>
            <a:ext cx="5177790" cy="523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00"/>
              </a:lnSpc>
              <a:buNone/>
            </a:pPr>
            <a:r>
              <a:rPr lang="en-US" sz="32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Key Preparation Methods</a:t>
            </a:r>
            <a:endParaRPr lang="en-US" sz="3250" dirty="0"/>
          </a:p>
        </p:txBody>
      </p:sp>
      <p:sp>
        <p:nvSpPr>
          <p:cNvPr id="4" name="Shape 2"/>
          <p:cNvSpPr/>
          <p:nvPr/>
        </p:nvSpPr>
        <p:spPr>
          <a:xfrm>
            <a:off x="586621" y="1665565"/>
            <a:ext cx="6644759" cy="2367082"/>
          </a:xfrm>
          <a:prstGeom prst="roundRect">
            <a:avLst>
              <a:gd name="adj" fmla="val 4636"/>
            </a:avLst>
          </a:prstGeom>
          <a:solidFill>
            <a:srgbClr val="050505"/>
          </a:solidFill>
          <a:ln w="22860">
            <a:solidFill>
              <a:srgbClr val="56565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63761" y="1665565"/>
            <a:ext cx="91440" cy="2367082"/>
          </a:xfrm>
          <a:prstGeom prst="roundRect">
            <a:avLst>
              <a:gd name="adj" fmla="val 76998"/>
            </a:avLst>
          </a:prstGeom>
          <a:solidFill>
            <a:srgbClr val="F2F2F3"/>
          </a:solidFill>
          <a:ln/>
        </p:spPr>
      </p:sp>
      <p:sp>
        <p:nvSpPr>
          <p:cNvPr id="6" name="Text 4"/>
          <p:cNvSpPr/>
          <p:nvPr/>
        </p:nvSpPr>
        <p:spPr>
          <a:xfrm>
            <a:off x="845582" y="1855946"/>
            <a:ext cx="3195399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Reduction of Nitro Compounds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45582" y="2218373"/>
            <a:ext cx="6195417" cy="536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Nitro compounds are reduced to amines using hydrogen gas with catalysts (Ni, Pd, Pt) or metals in acidic medium.</a:t>
            </a:r>
            <a:endParaRPr lang="en-US" sz="13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582" y="2943106"/>
            <a:ext cx="2415540" cy="899160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7398901" y="1665565"/>
            <a:ext cx="6644878" cy="2367082"/>
          </a:xfrm>
          <a:prstGeom prst="roundRect">
            <a:avLst>
              <a:gd name="adj" fmla="val 4636"/>
            </a:avLst>
          </a:prstGeom>
          <a:solidFill>
            <a:srgbClr val="050505"/>
          </a:solidFill>
          <a:ln w="22860">
            <a:solidFill>
              <a:srgbClr val="56565B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376041" y="1665565"/>
            <a:ext cx="91440" cy="2367082"/>
          </a:xfrm>
          <a:prstGeom prst="roundRect">
            <a:avLst>
              <a:gd name="adj" fmla="val 76998"/>
            </a:avLst>
          </a:prstGeom>
          <a:solidFill>
            <a:srgbClr val="F2F2F3"/>
          </a:solidFill>
          <a:ln/>
        </p:spPr>
      </p:sp>
      <p:sp>
        <p:nvSpPr>
          <p:cNvPr id="11" name="Text 8"/>
          <p:cNvSpPr/>
          <p:nvPr/>
        </p:nvSpPr>
        <p:spPr>
          <a:xfrm>
            <a:off x="7657862" y="1855946"/>
            <a:ext cx="2969538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Ammonolysis of Alkyl Halides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657862" y="2218373"/>
            <a:ext cx="6195536" cy="536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Alkyl/benzyl halides react with ethanolic ammonia, replacing halogen with an amino group. This can yield a mixture of primary, secondary, and tertiary amines.</a:t>
            </a:r>
            <a:endParaRPr lang="en-US" sz="1300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862" y="2943106"/>
            <a:ext cx="1828800" cy="396240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586621" y="4200168"/>
            <a:ext cx="6644759" cy="3982522"/>
          </a:xfrm>
          <a:prstGeom prst="roundRect">
            <a:avLst>
              <a:gd name="adj" fmla="val 2755"/>
            </a:avLst>
          </a:prstGeom>
          <a:solidFill>
            <a:srgbClr val="050505"/>
          </a:solidFill>
          <a:ln w="22860">
            <a:solidFill>
              <a:srgbClr val="56565B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563761" y="4200168"/>
            <a:ext cx="91440" cy="3982522"/>
          </a:xfrm>
          <a:prstGeom prst="roundRect">
            <a:avLst>
              <a:gd name="adj" fmla="val 76998"/>
            </a:avLst>
          </a:prstGeom>
          <a:solidFill>
            <a:srgbClr val="F2F2F3"/>
          </a:solidFill>
          <a:ln/>
        </p:spPr>
      </p:sp>
      <p:sp>
        <p:nvSpPr>
          <p:cNvPr id="16" name="Text 12"/>
          <p:cNvSpPr/>
          <p:nvPr/>
        </p:nvSpPr>
        <p:spPr>
          <a:xfrm>
            <a:off x="845582" y="4390549"/>
            <a:ext cx="3079790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Reduction of Nitriles &amp; Amides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845582" y="4752975"/>
            <a:ext cx="6195417" cy="536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Nitriles reduce to primary amines using LiAlH₄ or catalytic hydrogenation. Amides yield amines upon reduction with LiAlH₄.</a:t>
            </a:r>
            <a:endParaRPr lang="en-US" sz="1300" dirty="0"/>
          </a:p>
        </p:txBody>
      </p:sp>
      <p:sp>
        <p:nvSpPr>
          <p:cNvPr id="18" name="Shape 14"/>
          <p:cNvSpPr/>
          <p:nvPr/>
        </p:nvSpPr>
        <p:spPr>
          <a:xfrm>
            <a:off x="7398901" y="4200168"/>
            <a:ext cx="6644878" cy="3982522"/>
          </a:xfrm>
          <a:prstGeom prst="roundRect">
            <a:avLst>
              <a:gd name="adj" fmla="val 2755"/>
            </a:avLst>
          </a:prstGeom>
          <a:solidFill>
            <a:srgbClr val="050505"/>
          </a:solidFill>
          <a:ln w="22860">
            <a:solidFill>
              <a:srgbClr val="56565B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7376041" y="4200168"/>
            <a:ext cx="91440" cy="3982522"/>
          </a:xfrm>
          <a:prstGeom prst="roundRect">
            <a:avLst>
              <a:gd name="adj" fmla="val 76998"/>
            </a:avLst>
          </a:prstGeom>
          <a:solidFill>
            <a:srgbClr val="F2F2F3"/>
          </a:solidFill>
          <a:ln/>
        </p:spPr>
      </p:sp>
      <p:sp>
        <p:nvSpPr>
          <p:cNvPr id="20" name="Text 16"/>
          <p:cNvSpPr/>
          <p:nvPr/>
        </p:nvSpPr>
        <p:spPr>
          <a:xfrm>
            <a:off x="7657862" y="4390549"/>
            <a:ext cx="3057525" cy="261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6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Gabriel Phthalimide Synthesis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7657862" y="4752975"/>
            <a:ext cx="6195536" cy="536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specific method for preparing primary amines from phthalimide and alkyl halides. Aromatic primary amines cannot be prepared this way.</a:t>
            </a:r>
            <a:endParaRPr lang="en-US" sz="1300" dirty="0"/>
          </a:p>
        </p:txBody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862" y="5477708"/>
            <a:ext cx="464058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72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AMINE PROPERTIES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418392"/>
            <a:ext cx="66835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Physical Characteristics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2694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State &amp; Odor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3275290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Lower aliphatic amines are gases with a fishy odor. Higher amines are liquids or solids. Aniline and arylamines are colorless but oxidize on storage.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5908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Solubility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93790" y="517195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Lower amines are water-soluble due to hydrogen bonding. Solubility decreases with increasing molar mass. Amines are soluble in organic solvents.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26941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Boiling Points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3275290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Primary and secondary amines exhibit intermolecular association via hydrogen bonding, leading to higher boiling points. Tertiary amines lack this, resulting in lower boiling points.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93097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Order of boiling points for isomeric amines: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4979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Primary &gt; Secondary &gt; Tertiary</a:t>
            </a:r>
            <a:endParaRPr lang="en-US" sz="175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521" y="6116003"/>
            <a:ext cx="1805940" cy="1021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873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DIAZONIUM SALTS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668542"/>
            <a:ext cx="64924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Versatile Intermediates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271748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Diazonium salts (ArN₂⁺X⁻) are crucial for synthesizing various aromatic compounds, including dyes.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335536"/>
            <a:ext cx="4234220" cy="680442"/>
          </a:xfrm>
          <a:prstGeom prst="roundRect">
            <a:avLst>
              <a:gd name="adj" fmla="val 48002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0819" y="3463052"/>
            <a:ext cx="340162" cy="42529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20604" y="42427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Preparation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20604" y="4733211"/>
            <a:ext cx="378059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Formed by diazotization of primary aromatic amines with nitrous acid at low temperatures (273-278K).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198031" y="3335536"/>
            <a:ext cx="4234220" cy="680442"/>
          </a:xfrm>
          <a:prstGeom prst="roundRect">
            <a:avLst>
              <a:gd name="adj" fmla="val 48002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060" y="3463052"/>
            <a:ext cx="340162" cy="42529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24845" y="42427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Stability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424845" y="4733211"/>
            <a:ext cx="378059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Arenediazonium salts are stable for short periods in solution due to resonance.</a:t>
            </a:r>
            <a:endParaRPr lang="en-US" sz="175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845" y="6077069"/>
            <a:ext cx="2659380" cy="8382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9602272" y="3335536"/>
            <a:ext cx="4234220" cy="680442"/>
          </a:xfrm>
          <a:prstGeom prst="roundRect">
            <a:avLst>
              <a:gd name="adj" fmla="val 48002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301" y="3463052"/>
            <a:ext cx="340162" cy="425291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9829086" y="42427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Reactions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9829086" y="4733211"/>
            <a:ext cx="378059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Undergo displacement of nitrogen (Sandmeyer, Gatterman reactions) and retention of the diazo group (coupling reactions).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2025-07-29T16:17:19Z</dcterms:created>
  <dcterms:modified xsi:type="dcterms:W3CDTF">2025-07-29T16:17:19Z</dcterms:modified>
</cp:coreProperties>
</file>